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5" r:id="rId2"/>
    <p:sldId id="286" r:id="rId3"/>
    <p:sldId id="297" r:id="rId4"/>
    <p:sldId id="31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01" r:id="rId15"/>
    <p:sldId id="302" r:id="rId16"/>
    <p:sldId id="288" r:id="rId17"/>
    <p:sldId id="299" r:id="rId18"/>
    <p:sldId id="300" r:id="rId19"/>
    <p:sldId id="289" r:id="rId20"/>
    <p:sldId id="290" r:id="rId21"/>
    <p:sldId id="291" r:id="rId22"/>
    <p:sldId id="292" r:id="rId23"/>
    <p:sldId id="298" r:id="rId24"/>
    <p:sldId id="304" r:id="rId25"/>
    <p:sldId id="293" r:id="rId26"/>
    <p:sldId id="294" r:id="rId27"/>
    <p:sldId id="295" r:id="rId28"/>
    <p:sldId id="303" r:id="rId29"/>
    <p:sldId id="296" r:id="rId30"/>
    <p:sldId id="283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7"/>
    <p:restoredTop sz="94526"/>
  </p:normalViewPr>
  <p:slideViewPr>
    <p:cSldViewPr snapToGrid="0" snapToObjects="1">
      <p:cViewPr varScale="1">
        <p:scale>
          <a:sx n="115" d="100"/>
          <a:sy n="115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4B45D-B38B-5348-97F2-91F5A5915D4C}" type="datetimeFigureOut">
              <a:rPr lang="en-AU" smtClean="0"/>
              <a:t>14/3/19</a:t>
            </a:fld>
            <a:endParaRPr lang="en-AU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A14E-500E-A148-99C8-B80307C7DE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6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armstrade.sipri.org/armstrade/page/toplist.php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5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A14E-500E-A148-99C8-B80307C7DE72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3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4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9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00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36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95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55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9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9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79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2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33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7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bit.ly/2SxJFl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truth-and-beauty.net/content/1-projects/2-well-formed-eigenfactor/03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Anscombe's_quart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www.d3-graph-gallery.com/" TargetMode="External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bit.ly/2SxJFlV" TargetMode="External"/><Relationship Id="rId5" Type="http://schemas.openxmlformats.org/officeDocument/2006/relationships/hyperlink" Target="https://bit.ly/2AZySd9" TargetMode="External"/><Relationship Id="rId6" Type="http://schemas.openxmlformats.org/officeDocument/2006/relationships/hyperlink" Target="https://bit.ly/2QDX7Hz" TargetMode="External"/><Relationship Id="rId7" Type="http://schemas.openxmlformats.org/officeDocument/2006/relationships/hyperlink" Target="mailto:Yan.holtz.data@gmail.com" TargetMode="External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19293" y="3435684"/>
            <a:ext cx="359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smtClean="0"/>
              <a:t>What, how, why, and more</a:t>
            </a:r>
            <a:endParaRPr lang="en-CA" i="1" dirty="0" smtClean="0"/>
          </a:p>
        </p:txBody>
      </p:sp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0444" y="215013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Introduction to data </a:t>
            </a:r>
            <a:r>
              <a:rPr lang="fr-FR" sz="3600" dirty="0" err="1" smtClean="0"/>
              <a:t>visualization</a:t>
            </a:r>
            <a:endParaRPr lang="fr-FR" sz="3600" dirty="0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4815128" y="4437115"/>
            <a:ext cx="240328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Yan-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7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768"/>
            <a:ext cx="12192000" cy="61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686586" y="6501161"/>
            <a:ext cx="150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hlinkClick r:id="rId4"/>
              </a:rPr>
              <a:t>Truth-and-</a:t>
            </a:r>
            <a:r>
              <a:rPr lang="en-AU" sz="1200" dirty="0" err="1" smtClean="0">
                <a:hlinkClick r:id="rId4"/>
              </a:rPr>
              <a:t>beauty.net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98314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2/ Do you like Excel spreadsheet?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you understand them?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No, so you need to visualize it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Called the “picture superiority effect”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OK, but you have summary statistics!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sumstat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are dangerous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55902" y="230030"/>
            <a:ext cx="3647090" cy="2848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9004" y="3078334"/>
            <a:ext cx="7463988" cy="3227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mtClean="0"/>
              <a:t>What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1322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1220" y="5582574"/>
            <a:ext cx="2057400" cy="92333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endParaRPr lang="fr-FR" dirty="0"/>
          </a:p>
          <a:p>
            <a:r>
              <a:rPr lang="fr-FR" dirty="0"/>
              <a:t>Plot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49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4238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2" y="513713"/>
            <a:ext cx="10016359" cy="5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3485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7" y="360214"/>
            <a:ext cx="8439808" cy="5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/>
          <p:nvPr/>
        </p:nvSpPr>
        <p:spPr>
          <a:xfrm>
            <a:off x="538973" y="893671"/>
            <a:ext cx="5493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dataviz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Understand data, make decision = EXPLO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not only, also nice way to communicate!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Communicate result = EXPLA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2475571" y="3937953"/>
            <a:ext cx="549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2/ Do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you like Excel spreadsheet?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you understand them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57" y="1606086"/>
            <a:ext cx="8857883" cy="34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How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087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/>
          <p:nvPr/>
        </p:nvSpPr>
        <p:spPr>
          <a:xfrm>
            <a:off x="538973" y="893671"/>
            <a:ext cx="5493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Take a dataset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Explore it -&gt; show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graph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a visual one result is known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-&gt; This is what you’re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gonna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 during the rest of the course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768" y="1826655"/>
            <a:ext cx="1697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Taking data, finding the good way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to show it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523783" y="1826655"/>
            <a:ext cx="169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Using picture to represent 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787695" y="3685192"/>
            <a:ext cx="16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John snow 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408768" y="5164587"/>
            <a:ext cx="730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Building chart -&gt; Building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infographiz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-&gt; building interactivity -&gt; Dashboar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 -&gt; story telling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7776114" y="2426819"/>
            <a:ext cx="169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List of chart type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7441578" y="4054524"/>
            <a:ext cx="169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Don’t have to be boring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9582" y="711687"/>
            <a:ext cx="3519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373A3C"/>
                </a:solidFill>
                <a:latin typeface="OpenSans" charset="0"/>
              </a:rPr>
              <a:t>A </a:t>
            </a:r>
            <a:r>
              <a:rPr lang="fr-FR" dirty="0" err="1">
                <a:solidFill>
                  <a:srgbClr val="373A3C"/>
                </a:solidFill>
                <a:latin typeface="OpenSans" charset="0"/>
              </a:rPr>
              <a:t>picture</a:t>
            </a:r>
            <a:r>
              <a:rPr lang="fr-FR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dirty="0" err="1">
                <a:solidFill>
                  <a:srgbClr val="373A3C"/>
                </a:solidFill>
                <a:latin typeface="OpenSans" charset="0"/>
              </a:rPr>
              <a:t>is</a:t>
            </a:r>
            <a:r>
              <a:rPr lang="fr-FR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dirty="0" err="1">
                <a:solidFill>
                  <a:srgbClr val="373A3C"/>
                </a:solidFill>
                <a:latin typeface="OpenSans" charset="0"/>
              </a:rPr>
              <a:t>worth</a:t>
            </a:r>
            <a:r>
              <a:rPr lang="fr-FR" dirty="0">
                <a:solidFill>
                  <a:srgbClr val="373A3C"/>
                </a:solidFill>
                <a:latin typeface="OpenSans" charset="0"/>
              </a:rPr>
              <a:t> a </a:t>
            </a:r>
            <a:r>
              <a:rPr lang="fr-FR" dirty="0" err="1">
                <a:solidFill>
                  <a:srgbClr val="373A3C"/>
                </a:solidFill>
                <a:latin typeface="OpenSans" charset="0"/>
              </a:rPr>
              <a:t>thousand</a:t>
            </a:r>
            <a:r>
              <a:rPr lang="fr-FR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dirty="0" err="1">
                <a:solidFill>
                  <a:srgbClr val="373A3C"/>
                </a:solidFill>
                <a:latin typeface="OpenSans" charset="0"/>
              </a:rPr>
              <a:t>words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70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837117" y="1809700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69231" y="921784"/>
            <a:ext cx="48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Thanks</a:t>
            </a:r>
            <a:endParaRPr lang="fr-FR" sz="3600" dirty="0"/>
          </a:p>
        </p:txBody>
      </p:sp>
      <p:sp>
        <p:nvSpPr>
          <p:cNvPr id="5" name="Rectangle 4">
            <a:hlinkClick r:id="rId4"/>
          </p:cNvPr>
          <p:cNvSpPr/>
          <p:nvPr/>
        </p:nvSpPr>
        <p:spPr>
          <a:xfrm>
            <a:off x="3437529" y="3137655"/>
            <a:ext cx="142699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bit.ly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/2SxJFlV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0910" y="3060711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Slides:</a:t>
            </a:r>
            <a:endParaRPr lang="fr-FR" sz="2800" dirty="0"/>
          </a:p>
        </p:txBody>
      </p:sp>
      <p:sp>
        <p:nvSpPr>
          <p:cNvPr id="7" name="Rectangle 6">
            <a:hlinkClick r:id="rId5"/>
          </p:cNvPr>
          <p:cNvSpPr/>
          <p:nvPr/>
        </p:nvSpPr>
        <p:spPr>
          <a:xfrm>
            <a:off x="3437529" y="3949007"/>
            <a:ext cx="1543051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bit.ly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/2AZySd9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6906" y="3871809"/>
            <a:ext cx="2113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 smtClean="0"/>
              <a:t>Cheat</a:t>
            </a:r>
            <a:r>
              <a:rPr lang="fr-FR" sz="2800" dirty="0" smtClean="0"/>
              <a:t> </a:t>
            </a:r>
            <a:r>
              <a:rPr lang="fr-FR" sz="2800" dirty="0" err="1" smtClean="0"/>
              <a:t>Sheet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3437529" y="4760359"/>
            <a:ext cx="162551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bit.ly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/2QDX7Hz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6887" y="4692408"/>
            <a:ext cx="2231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 smtClean="0"/>
              <a:t>Pimp</a:t>
            </a:r>
            <a:r>
              <a:rPr lang="fr-FR" sz="2800" dirty="0" smtClean="0"/>
              <a:t> </a:t>
            </a:r>
            <a:r>
              <a:rPr lang="fr-FR" sz="2800" dirty="0" err="1" smtClean="0"/>
              <a:t>my</a:t>
            </a:r>
            <a:r>
              <a:rPr lang="fr-FR" sz="2800" dirty="0" smtClean="0"/>
              <a:t> </a:t>
            </a:r>
            <a:r>
              <a:rPr lang="fr-FR" sz="2800" dirty="0" err="1" smtClean="0"/>
              <a:t>rmd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sp>
        <p:nvSpPr>
          <p:cNvPr id="14" name="TextBox 6"/>
          <p:cNvSpPr txBox="1"/>
          <p:nvPr/>
        </p:nvSpPr>
        <p:spPr>
          <a:xfrm>
            <a:off x="7703068" y="2759996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7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161" y="4242277"/>
            <a:ext cx="406182" cy="363025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61" y="2839447"/>
            <a:ext cx="379473" cy="294937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7511253" y="4198897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7"/>
              </a:rPr>
              <a:t>github.com/holtzy</a:t>
            </a:r>
            <a:endParaRPr lang="en-US" sz="2400" dirty="0">
              <a:hlinkClick r:id="rId7"/>
            </a:endParaRPr>
          </a:p>
        </p:txBody>
      </p:sp>
      <p:pic>
        <p:nvPicPr>
          <p:cNvPr id="18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66" y="3477725"/>
            <a:ext cx="390782" cy="3987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72" y="4916626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1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0273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464</Words>
  <Application>Microsoft Macintosh PowerPoint</Application>
  <PresentationFormat>Grand écran</PresentationFormat>
  <Paragraphs>181</Paragraphs>
  <Slides>30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OpenSans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49</cp:revision>
  <dcterms:created xsi:type="dcterms:W3CDTF">2018-02-22T22:58:57Z</dcterms:created>
  <dcterms:modified xsi:type="dcterms:W3CDTF">2019-03-14T14:16:53Z</dcterms:modified>
</cp:coreProperties>
</file>